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453" r:id="rId3"/>
    <p:sldId id="460" r:id="rId4"/>
    <p:sldId id="459" r:id="rId5"/>
    <p:sldId id="464" r:id="rId6"/>
    <p:sldId id="462" r:id="rId7"/>
    <p:sldId id="461" r:id="rId8"/>
    <p:sldId id="463" r:id="rId9"/>
    <p:sldId id="349" r:id="rId10"/>
    <p:sldId id="458" r:id="rId11"/>
  </p:sldIdLst>
  <p:sldSz cx="12192000" cy="6858000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D7D1"/>
    <a:srgbClr val="31CFD7"/>
    <a:srgbClr val="6015B7"/>
    <a:srgbClr val="7629B7"/>
    <a:srgbClr val="AF2311"/>
    <a:srgbClr val="F7A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0098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0098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B42F9638-3795-4918-910B-6E93985CFAE1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9775" y="1171575"/>
            <a:ext cx="5622925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9" tIns="47060" rIns="94119" bIns="470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09036"/>
            <a:ext cx="5681980" cy="3689211"/>
          </a:xfrm>
          <a:prstGeom prst="rect">
            <a:avLst/>
          </a:prstGeom>
        </p:spPr>
        <p:txBody>
          <a:bodyPr vert="horz" lIns="94119" tIns="47060" rIns="94119" bIns="4706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77739" cy="470097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899328"/>
            <a:ext cx="3077739" cy="470097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EBB0B5D7-51F5-489E-A3BF-148EBCE83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8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Topics:</a:t>
            </a:r>
          </a:p>
          <a:p>
            <a:r>
              <a:rPr lang="en-US" dirty="0"/>
              <a:t>-what is causing low prices</a:t>
            </a:r>
          </a:p>
          <a:p>
            <a:r>
              <a:rPr lang="en-US" dirty="0"/>
              <a:t>-what are price effects of renewables in short term?</a:t>
            </a:r>
          </a:p>
          <a:p>
            <a:r>
              <a:rPr lang="en-US" dirty="0"/>
              <a:t>-long term</a:t>
            </a:r>
          </a:p>
          <a:p>
            <a:endParaRPr lang="en-US" dirty="0"/>
          </a:p>
          <a:p>
            <a:r>
              <a:rPr lang="en-US" dirty="0"/>
              <a:t>What structure works</a:t>
            </a:r>
          </a:p>
          <a:p>
            <a:r>
              <a:rPr lang="en-US" dirty="0"/>
              <a:t>What design works</a:t>
            </a:r>
          </a:p>
          <a:p>
            <a:endParaRPr lang="en-US" dirty="0"/>
          </a:p>
          <a:p>
            <a:r>
              <a:rPr lang="en-US" dirty="0"/>
              <a:t>First some facts and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B0B5D7-51F5-489E-A3BF-148EBCE83B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70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B0B5D7-51F5-489E-A3BF-148EBCE83B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25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9F9E-996B-4002-887C-B1EC0686DC5C}" type="datetime1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83D9-FFC9-4661-BAC1-9E8BB598BB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2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E90A6-18C7-40F7-900D-36E387F436C0}" type="datetime1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83D9-FFC9-4661-BAC1-9E8BB598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40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0530-9661-4C32-AC5D-BF67C6D36CC3}" type="datetime1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83D9-FFC9-4661-BAC1-9E8BB598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57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 b="1" baseline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defRPr>
            </a:lvl1pPr>
            <a:lvl2pPr>
              <a:defRPr sz="2800" baseline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defRPr>
            </a:lvl2pPr>
            <a:lvl3pPr>
              <a:defRPr sz="2400" baseline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defRPr>
            </a:lvl3pPr>
            <a:lvl4pPr>
              <a:defRPr sz="2000" baseline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defRPr>
            </a:lvl4pPr>
            <a:lvl5pPr>
              <a:defRPr baseline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B1C0-4CC7-4ABD-91D5-9A2FF138E9AA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2FDE289-FF6C-484A-82F2-4E50457400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0393" y="6356350"/>
            <a:ext cx="2743200" cy="365125"/>
          </a:xfrm>
        </p:spPr>
        <p:txBody>
          <a:bodyPr/>
          <a:lstStyle/>
          <a:p>
            <a:fld id="{BBE483D9-FFC9-4661-BAC1-9E8BB598BB8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Grid Strategies-transmission2.jpg">
            <a:extLst>
              <a:ext uri="{FF2B5EF4-FFF2-40B4-BE49-F238E27FC236}">
                <a16:creationId xmlns:a16="http://schemas.microsoft.com/office/drawing/2014/main" id="{AAA0C4A4-FE2C-4A61-823A-4DF5161B40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5787266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012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7885-7BEF-409A-9EAF-DF77EEDD2B8D}" type="datetime1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83D9-FFC9-4661-BAC1-9E8BB598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8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1ABD-1E09-40CE-9BC7-214E102A62AB}" type="datetime1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83D9-FFC9-4661-BAC1-9E8BB598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0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BCF2-4F40-40B8-9778-51B968D936BB}" type="datetime1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83D9-FFC9-4661-BAC1-9E8BB598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28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7C82-E21F-497D-AE9C-879FBCB16291}" type="datetime1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83D9-FFC9-4661-BAC1-9E8BB598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11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A5063-3727-440F-A2E6-2CC98AD71477}" type="datetime1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83D9-FFC9-4661-BAC1-9E8BB598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33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4EC57-F256-44AD-AA06-D6BB79824D52}" type="datetime1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83D9-FFC9-4661-BAC1-9E8BB598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43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2BDA-4D9C-4370-9825-C10758DFAFA3}" type="datetime1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83D9-FFC9-4661-BAC1-9E8BB598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4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AC5A7-D0B7-4183-98B7-92F955CD1B23}" type="datetime1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483D9-FFC9-4661-BAC1-9E8BB598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02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ridstrategiesllc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opsi.us/wp-content/uploads/2019/10/Making-Markets-Work-for-PJM-States-10-14-19-1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ridstrategiesllc.com/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331" y="2590454"/>
            <a:ext cx="11361683" cy="1168288"/>
          </a:xfrm>
        </p:spPr>
        <p:txBody>
          <a:bodyPr wrap="square"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State Policy with MOPR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Raab Roundtable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April 28, 2020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438" y="3985388"/>
            <a:ext cx="9651124" cy="41378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Rob Gramlich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@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RobGramlichDC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www.gridstrategiesllc.com</a:t>
            </a:r>
          </a:p>
          <a:p>
            <a:pPr>
              <a:spcBef>
                <a:spcPts val="0"/>
              </a:spcBef>
            </a:pP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3A640B-8325-4D0F-8729-AC8994115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375" y="5453378"/>
            <a:ext cx="3794181" cy="123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33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47930B-D03A-48CA-BA8B-4CF0D6BB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2FDE289-FF6C-484A-82F2-4E504574009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AEC3F2-DDD5-479D-B6BF-6233C0A9B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862" y="0"/>
            <a:ext cx="5033138" cy="68913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E48182-336B-43CC-B5FE-A8F5B0D43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67778" cy="68580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F5CF052-299C-478A-BEEE-8E1416CB1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7778" y="3105448"/>
            <a:ext cx="2343149" cy="82837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400" dirty="0">
                <a:hlinkClick r:id="rId4"/>
              </a:rPr>
              <a:t>www.gridstrategiesllc.com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https://windsolaralliance.org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81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531D1-D1C8-4DEF-859D-87714D49B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35845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MOPR Moving Target</a:t>
            </a:r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07F634-9DD9-4A78-8ABA-5D42CE6B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2FDE289-FF6C-484A-82F2-4E504574009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75D0E52-CE7C-43ED-8AD1-09D999CFEA03}"/>
              </a:ext>
            </a:extLst>
          </p:cNvPr>
          <p:cNvSpPr txBox="1">
            <a:spLocks/>
          </p:cNvSpPr>
          <p:nvPr/>
        </p:nvSpPr>
        <p:spPr>
          <a:xfrm>
            <a:off x="594360" y="1598295"/>
            <a:ext cx="10678160" cy="53441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 baseline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Grid Strategies estimate $5.7b/</a:t>
            </a:r>
            <a:r>
              <a:rPr lang="en-US" dirty="0" err="1"/>
              <a:t>yr</a:t>
            </a:r>
            <a:r>
              <a:rPr lang="en-US" dirty="0"/>
              <a:t> was about MOPR version 3.0</a:t>
            </a:r>
          </a:p>
          <a:p>
            <a:pPr lvl="1"/>
            <a:r>
              <a:rPr lang="en-US" dirty="0"/>
              <a:t>Recent IMM estimate was about version 9.0</a:t>
            </a:r>
          </a:p>
          <a:p>
            <a:r>
              <a:rPr lang="en-US" dirty="0"/>
              <a:t>New MOPR version in FERC rehearing order, v. 10.0, is different</a:t>
            </a:r>
          </a:p>
          <a:p>
            <a:r>
              <a:rPr lang="en-US" dirty="0"/>
              <a:t>Version 10.0 not yet defined</a:t>
            </a:r>
          </a:p>
          <a:p>
            <a:pPr lvl="1"/>
            <a:r>
              <a:rPr lang="en-US" dirty="0"/>
              <a:t>Bid levels up to FERC now</a:t>
            </a:r>
          </a:p>
          <a:p>
            <a:pPr lvl="1"/>
            <a:r>
              <a:rPr lang="en-US" dirty="0"/>
              <a:t>DR, EE, state procurement, utility self-supply implementation highly uncertain</a:t>
            </a:r>
          </a:p>
          <a:p>
            <a:pPr lvl="1"/>
            <a:r>
              <a:rPr lang="en-US" dirty="0"/>
              <a:t>Not up to PJM or the IMM</a:t>
            </a:r>
          </a:p>
          <a:p>
            <a:r>
              <a:rPr lang="en-US" dirty="0"/>
              <a:t>FERC on its own path</a:t>
            </a:r>
          </a:p>
          <a:p>
            <a:pPr lvl="1"/>
            <a:r>
              <a:rPr lang="en-US" dirty="0"/>
              <a:t>Goal is to raise prices (avoid “price suppression”)</a:t>
            </a:r>
          </a:p>
          <a:p>
            <a:pPr lvl="1"/>
            <a:r>
              <a:rPr lang="en-US" dirty="0"/>
              <a:t>Deciding regardless of cost, </a:t>
            </a:r>
            <a:r>
              <a:rPr lang="en-US" dirty="0" err="1"/>
              <a:t>implementability</a:t>
            </a:r>
            <a:r>
              <a:rPr lang="en-US" dirty="0"/>
              <a:t>, or effect on redundant capacity development</a:t>
            </a:r>
          </a:p>
        </p:txBody>
      </p:sp>
    </p:spTree>
    <p:extLst>
      <p:ext uri="{BB962C8B-B14F-4D97-AF65-F5344CB8AC3E}">
        <p14:creationId xmlns:p14="http://schemas.microsoft.com/office/powerpoint/2010/main" val="3200475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4B8A6-E092-4F64-A3E5-60BD3BF92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MOPR versions 1-9</a:t>
            </a:r>
            <a:br>
              <a:rPr lang="en-US" dirty="0"/>
            </a:br>
            <a:r>
              <a:rPr lang="en-US" sz="3100" dirty="0"/>
              <a:t>No coherent consensus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E56CE-6C2F-4A63-835C-CBA3DFDD6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5" y="1438275"/>
            <a:ext cx="11153775" cy="471011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PJM original for monopsony power mitigation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FERC/McIntyre—broad MOPR with resource-specific carve out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Re-pricing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MOPR-Ex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Calpine “clean”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Vistra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IMM &amp; Lafleur proposals to exempt competitive REC procurements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IMM “Sustainable Market Rule”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PJM 2019 filing with Resource Carve Out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Also ISO-New England CASPR (v.1,2,3) and NYISO Buyer-Side Mitigation (v.1,2)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54FC8F-CC6C-4955-BE66-974B737BF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2FDE289-FF6C-484A-82F2-4E504574009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83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D3AE9-8163-4D5A-A3E9-A5A9789A4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MOPR v. 10.0 Still Costly, </a:t>
            </a:r>
            <a:br>
              <a:rPr lang="en-US" dirty="0"/>
            </a:br>
            <a:r>
              <a:rPr lang="en-US" dirty="0"/>
              <a:t>Could Reduce Clean Energy, By Design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97F42-BDBA-4D4A-8425-A6BA6508C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49" y="1847850"/>
            <a:ext cx="5381625" cy="45085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Demand response</a:t>
            </a:r>
          </a:p>
          <a:p>
            <a:r>
              <a:rPr lang="en-US" dirty="0"/>
              <a:t>Utility self-supply</a:t>
            </a:r>
          </a:p>
          <a:p>
            <a:r>
              <a:rPr lang="en-US" dirty="0"/>
              <a:t>Energy efficiency</a:t>
            </a:r>
          </a:p>
          <a:p>
            <a:r>
              <a:rPr lang="en-US" dirty="0"/>
              <a:t>State procurements (</a:t>
            </a:r>
            <a:r>
              <a:rPr lang="en-US" dirty="0" err="1"/>
              <a:t>eg</a:t>
            </a:r>
            <a:r>
              <a:rPr lang="en-US" dirty="0"/>
              <a:t>, NJ BGS)</a:t>
            </a:r>
          </a:p>
          <a:p>
            <a:r>
              <a:rPr lang="en-US" dirty="0"/>
              <a:t>Offshore wind equally impacted</a:t>
            </a:r>
          </a:p>
          <a:p>
            <a:pPr lvl="1"/>
            <a:r>
              <a:rPr lang="en-US" dirty="0"/>
              <a:t>Upcoming procurements to determine $ expected via capacity sales. </a:t>
            </a:r>
          </a:p>
          <a:p>
            <a:pPr lvl="1"/>
            <a:r>
              <a:rPr lang="en-US" dirty="0"/>
              <a:t>Soon if not next auction</a:t>
            </a:r>
          </a:p>
          <a:p>
            <a:r>
              <a:rPr lang="en-US" dirty="0">
                <a:highlight>
                  <a:srgbClr val="FFFF00"/>
                </a:highlight>
              </a:rPr>
              <a:t>Raises cost </a:t>
            </a:r>
            <a:r>
              <a:rPr lang="en-US" dirty="0"/>
              <a:t>for load in ALL states</a:t>
            </a:r>
          </a:p>
          <a:p>
            <a:r>
              <a:rPr lang="en-US" dirty="0"/>
              <a:t>Adds capacity not chosen by states</a:t>
            </a:r>
          </a:p>
          <a:p>
            <a:r>
              <a:rPr lang="en-US" dirty="0">
                <a:highlight>
                  <a:srgbClr val="FFFF00"/>
                </a:highlight>
              </a:rPr>
              <a:t>Reduces clean energy </a:t>
            </a:r>
            <a:r>
              <a:rPr lang="en-US" dirty="0"/>
              <a:t>if cost caps triggered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72CBEA-FC4C-43C6-97D8-BBCFD7855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2FDE289-FF6C-484A-82F2-4E504574009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1B42E0-8244-4EBF-8361-425CD249D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584" y="1990725"/>
            <a:ext cx="6869415" cy="486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65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0EE78-D6D8-43D8-AC71-2F27048D0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4" y="0"/>
            <a:ext cx="10515600" cy="997873"/>
          </a:xfrm>
        </p:spPr>
        <p:txBody>
          <a:bodyPr/>
          <a:lstStyle/>
          <a:p>
            <a:r>
              <a:rPr lang="en-US" dirty="0"/>
              <a:t>Resources Subject to New MOPR by 2030</a:t>
            </a:r>
            <a:br>
              <a:rPr lang="en-US" dirty="0"/>
            </a:br>
            <a:r>
              <a:rPr lang="en-US" sz="1600" dirty="0"/>
              <a:t>33 GW unmet RPS demand by 2030, much more by new NJ by 2035 (7500MW Offshore Wind) and VA policies by 2040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7EC37D4-6214-4CB5-9A99-53738977F2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302224"/>
              </p:ext>
            </p:extLst>
          </p:nvPr>
        </p:nvGraphicFramePr>
        <p:xfrm>
          <a:off x="276225" y="997873"/>
          <a:ext cx="9782175" cy="5686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4887">
                  <a:extLst>
                    <a:ext uri="{9D8B030D-6E8A-4147-A177-3AD203B41FA5}">
                      <a16:colId xmlns:a16="http://schemas.microsoft.com/office/drawing/2014/main" val="144221783"/>
                    </a:ext>
                  </a:extLst>
                </a:gridCol>
                <a:gridCol w="1871691">
                  <a:extLst>
                    <a:ext uri="{9D8B030D-6E8A-4147-A177-3AD203B41FA5}">
                      <a16:colId xmlns:a16="http://schemas.microsoft.com/office/drawing/2014/main" val="3633202441"/>
                    </a:ext>
                  </a:extLst>
                </a:gridCol>
                <a:gridCol w="1624783">
                  <a:extLst>
                    <a:ext uri="{9D8B030D-6E8A-4147-A177-3AD203B41FA5}">
                      <a16:colId xmlns:a16="http://schemas.microsoft.com/office/drawing/2014/main" val="2761542425"/>
                    </a:ext>
                  </a:extLst>
                </a:gridCol>
                <a:gridCol w="2100814">
                  <a:extLst>
                    <a:ext uri="{9D8B030D-6E8A-4147-A177-3AD203B41FA5}">
                      <a16:colId xmlns:a16="http://schemas.microsoft.com/office/drawing/2014/main" val="1321141656"/>
                    </a:ext>
                  </a:extLst>
                </a:gridCol>
              </a:tblGrid>
              <a:tr h="5309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Resource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MW nameplate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Capacity value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UCAP MW </a:t>
                      </a:r>
                      <a:r>
                        <a:rPr lang="en-US" sz="1600" dirty="0" err="1">
                          <a:effectLst/>
                        </a:rPr>
                        <a:t>MOPRed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73814501"/>
                  </a:ext>
                </a:extLst>
              </a:tr>
              <a:tr h="2786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OVEC coal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2300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0.91132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2096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87025377"/>
                  </a:ext>
                </a:extLst>
              </a:tr>
              <a:tr h="2782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Ohio nuclear units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2150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0.98397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Clears market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84410687"/>
                  </a:ext>
                </a:extLst>
              </a:tr>
              <a:tr h="2786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NJ nuclear units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3631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0.98397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Clears market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57891794"/>
                  </a:ext>
                </a:extLst>
              </a:tr>
              <a:tr h="2786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IL PJM nuclear units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1880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0.98397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Clears market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83623475"/>
                  </a:ext>
                </a:extLst>
              </a:tr>
              <a:tr h="2786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NJ Tier 1 RPS, wind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1428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0.111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17483911"/>
                  </a:ext>
                </a:extLst>
              </a:tr>
              <a:tr h="3536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NJ Tier 1 RPS, solar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1062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0.496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527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7605280"/>
                  </a:ext>
                </a:extLst>
              </a:tr>
              <a:tr h="2786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NJ solar carveout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2465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0.496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1223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01688990"/>
                  </a:ext>
                </a:extLst>
              </a:tr>
              <a:tr h="2594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NJ offshore wind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3500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0.26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910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28969165"/>
                  </a:ext>
                </a:extLst>
              </a:tr>
              <a:tr h="5309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Incremental Illinois RPS demand 2019-2030, wind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533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0.111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77638288"/>
                  </a:ext>
                </a:extLst>
              </a:tr>
              <a:tr h="5309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Incremental Illinois RPS demand 2019-2030, solar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1384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0.496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686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48667382"/>
                  </a:ext>
                </a:extLst>
              </a:tr>
              <a:tr h="2786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Other PJM state RPS demand, wind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1877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0.111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73416843"/>
                  </a:ext>
                </a:extLst>
              </a:tr>
              <a:tr h="2786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Other PJM state RPS demand, solar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5916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0.496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2934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88733005"/>
                  </a:ext>
                </a:extLst>
              </a:tr>
              <a:tr h="2786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MD wind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1219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0.111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25710586"/>
                  </a:ext>
                </a:extLst>
              </a:tr>
              <a:tr h="2786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MD solar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3212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0.496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1593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28153722"/>
                  </a:ext>
                </a:extLst>
              </a:tr>
              <a:tr h="2786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MD offshore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1320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0.26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343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62368157"/>
                  </a:ext>
                </a:extLst>
              </a:tr>
              <a:tr h="278673">
                <a:tc gridSpan="3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Accredited Capacity Sum: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10,874 MW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5935565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F370FD-E721-41A3-9B0D-E7AE330E2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2FDE289-FF6C-484A-82F2-4E504574009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97FFCC-B354-4747-9176-43C3219147A4}"/>
              </a:ext>
            </a:extLst>
          </p:cNvPr>
          <p:cNvSpPr txBox="1">
            <a:spLocks/>
          </p:cNvSpPr>
          <p:nvPr/>
        </p:nvSpPr>
        <p:spPr>
          <a:xfrm>
            <a:off x="10487024" y="3348037"/>
            <a:ext cx="1562100" cy="1738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 baseline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+Self-supply</a:t>
            </a:r>
          </a:p>
          <a:p>
            <a:pPr marL="0" indent="0">
              <a:buNone/>
            </a:pPr>
            <a:r>
              <a:rPr lang="en-US" sz="2000" dirty="0"/>
              <a:t>+DR</a:t>
            </a:r>
          </a:p>
          <a:p>
            <a:pPr marL="0" indent="0">
              <a:buNone/>
            </a:pPr>
            <a:r>
              <a:rPr lang="en-US" sz="2000" dirty="0"/>
              <a:t>+EE</a:t>
            </a:r>
          </a:p>
          <a:p>
            <a:pPr marL="0" indent="0">
              <a:buNone/>
            </a:pPr>
            <a:r>
              <a:rPr lang="en-US" sz="2000" dirty="0"/>
              <a:t>+State proc.</a:t>
            </a:r>
          </a:p>
        </p:txBody>
      </p:sp>
    </p:spTree>
    <p:extLst>
      <p:ext uri="{BB962C8B-B14F-4D97-AF65-F5344CB8AC3E}">
        <p14:creationId xmlns:p14="http://schemas.microsoft.com/office/powerpoint/2010/main" val="2579958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96334-19E4-4739-82E6-92C6D48A6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</a:t>
            </a:r>
            <a:r>
              <a:rPr lang="en-US" dirty="0" err="1"/>
              <a:t>FRRexit</a:t>
            </a:r>
            <a:r>
              <a:rPr lang="en-US" dirty="0"/>
              <a:t> Help States Achieve Goals?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28B60-0FD5-460B-96E8-A872DCE3D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2992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Cost-reducing effect of FRR is known</a:t>
            </a:r>
          </a:p>
          <a:p>
            <a:pPr lvl="1"/>
            <a:r>
              <a:rPr lang="en-US" dirty="0"/>
              <a:t>Lower reserve margin required under FRR</a:t>
            </a:r>
          </a:p>
          <a:p>
            <a:r>
              <a:rPr lang="en-US" dirty="0"/>
              <a:t>IMM MD, IL FRR study assumptions are heroic</a:t>
            </a:r>
          </a:p>
          <a:p>
            <a:pPr lvl="1"/>
            <a:r>
              <a:rPr lang="en-US" dirty="0"/>
              <a:t>FRR that unnecessarily pays generators outside LDA more than what they would get in PJM auction</a:t>
            </a:r>
          </a:p>
          <a:p>
            <a:pPr lvl="1"/>
            <a:r>
              <a:rPr lang="en-US" dirty="0"/>
              <a:t>Price automatically assumed higher (net CONE*b) in half the scenarios</a:t>
            </a:r>
          </a:p>
          <a:p>
            <a:pPr lvl="1"/>
            <a:r>
              <a:rPr lang="en-US" dirty="0"/>
              <a:t>Assumes MOPR has no cost impact going forward, thus finds no savings</a:t>
            </a:r>
          </a:p>
          <a:p>
            <a:pPr lvl="1"/>
            <a:r>
              <a:rPr lang="en-US" dirty="0"/>
              <a:t>Only looks at next auction. State policies begin to take effect after that</a:t>
            </a:r>
          </a:p>
          <a:p>
            <a:pPr lvl="1"/>
            <a:r>
              <a:rPr lang="en-US" dirty="0"/>
              <a:t>Ignores flexibility provided in FRR for portfolio-based penalties</a:t>
            </a:r>
          </a:p>
          <a:p>
            <a:r>
              <a:rPr lang="en-US" dirty="0"/>
              <a:t>FRR is also undefined, there are good and bad FRR approaches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666C4-51D2-47DF-AC0F-D50F3939D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2FDE289-FF6C-484A-82F2-4E504574009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07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BA48F-CA74-4089-A92D-F10981244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Achieving State Clean Energy Objectives </a:t>
            </a:r>
            <a:br>
              <a:rPr lang="en-US" dirty="0"/>
            </a:br>
            <a:r>
              <a:rPr lang="en-US" sz="3200" dirty="0"/>
              <a:t>with new MOPR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9DFA5-C27A-4CF2-B307-7250E9768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Hope MOPR reined in next year </a:t>
            </a:r>
          </a:p>
          <a:p>
            <a:pPr lvl="1"/>
            <a:r>
              <a:rPr lang="en-US" dirty="0"/>
              <a:t>Court review</a:t>
            </a:r>
          </a:p>
          <a:p>
            <a:pPr lvl="2"/>
            <a:r>
              <a:rPr lang="en-US" dirty="0"/>
              <a:t>FERC policy “aimed at” state policy</a:t>
            </a:r>
          </a:p>
          <a:p>
            <a:pPr lvl="2"/>
            <a:r>
              <a:rPr lang="en-US" dirty="0"/>
              <a:t>FERC policy change on whether mitigation is for a defined market failure, or anything that affects price. </a:t>
            </a:r>
          </a:p>
          <a:p>
            <a:pPr lvl="1"/>
            <a:r>
              <a:rPr lang="en-US" dirty="0"/>
              <a:t>Future FERC Commissioners</a:t>
            </a:r>
          </a:p>
          <a:p>
            <a:r>
              <a:rPr lang="en-US" dirty="0"/>
              <a:t>Proceed with plans</a:t>
            </a:r>
          </a:p>
          <a:p>
            <a:pPr lvl="1"/>
            <a:r>
              <a:rPr lang="en-US" dirty="0"/>
              <a:t>Prepare for the higher REC/ZEC/OREC costs in case MOPR sticks</a:t>
            </a:r>
          </a:p>
          <a:p>
            <a:pPr lvl="1"/>
            <a:r>
              <a:rPr lang="en-US" dirty="0"/>
              <a:t>Procure power, see if cost caps triggered</a:t>
            </a:r>
          </a:p>
          <a:p>
            <a:pPr lvl="1"/>
            <a:r>
              <a:rPr lang="en-US" dirty="0"/>
              <a:t>Consider </a:t>
            </a:r>
            <a:r>
              <a:rPr lang="en-US" dirty="0" err="1"/>
              <a:t>FRRexit</a:t>
            </a:r>
            <a:r>
              <a:rPr lang="en-US" dirty="0"/>
              <a:t>, design a procurement for the desired, energy, capacity, and environmental attributes</a:t>
            </a:r>
          </a:p>
          <a:p>
            <a:r>
              <a:rPr lang="en-US" dirty="0"/>
              <a:t>PJM process for a new approach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FB358F-E9A9-450D-A3DC-C7DE8FB7C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2FDE289-FF6C-484A-82F2-4E504574009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716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F9709-63F7-4378-BE4F-7E8DAC5F4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DDB13-6A00-4947-8E09-14CCF6149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34125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Build up real wholesale buyers—state function</a:t>
            </a:r>
          </a:p>
          <a:p>
            <a:r>
              <a:rPr lang="en-US" dirty="0"/>
              <a:t>PJM focus on reliability services while states handle consumer price risk management</a:t>
            </a:r>
          </a:p>
          <a:p>
            <a:r>
              <a:rPr lang="en-US" dirty="0"/>
              <a:t>Lighter handed RTO/FERC resource adequacy</a:t>
            </a:r>
          </a:p>
          <a:p>
            <a:pPr lvl="1"/>
            <a:r>
              <a:rPr lang="en-US" dirty="0"/>
              <a:t>Australia style de-centralized procurement, with RTO review</a:t>
            </a:r>
          </a:p>
          <a:p>
            <a:pPr lvl="1"/>
            <a:r>
              <a:rPr lang="en-US" dirty="0"/>
              <a:t>ERCOT de-centralized market with active buyers</a:t>
            </a:r>
          </a:p>
          <a:p>
            <a:pPr lvl="1"/>
            <a:r>
              <a:rPr lang="en-US" dirty="0"/>
              <a:t>SPP, MISO, CAISO RTO approach</a:t>
            </a:r>
          </a:p>
          <a:p>
            <a:r>
              <a:rPr lang="en-US" dirty="0"/>
              <a:t>States collectively make Resource Adequacy policy calls</a:t>
            </a:r>
          </a:p>
          <a:p>
            <a:pPr lvl="1"/>
            <a:r>
              <a:rPr lang="en-US" dirty="0"/>
              <a:t>SPP Regional State Committee model</a:t>
            </a:r>
          </a:p>
          <a:p>
            <a:pPr lvl="1"/>
            <a:r>
              <a:rPr lang="en-US" dirty="0">
                <a:hlinkClick r:id="rId2"/>
              </a:rPr>
              <a:t>https://opsi.us/wp-content/uploads/2019/10/Making-Markets-Work-for-PJM-States-10-14-19-1.pdf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0F41C7-1188-434B-9A3C-5573F2A98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2FDE289-FF6C-484A-82F2-4E504574009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CFA3C2-1A5D-42BE-9E94-D94F63F9C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975" y="1432441"/>
            <a:ext cx="4772025" cy="542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21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7CC92-E8EA-4099-B93A-740543596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2FDE289-FF6C-484A-82F2-4E504574009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46B828-1890-43D9-B4A3-23285F058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671" y="65382"/>
            <a:ext cx="6865503" cy="51257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698A4B-8D48-430C-AB9D-8CF7A980B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835" y="-76200"/>
            <a:ext cx="5205479" cy="69342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2C82C08-432B-48DA-BF8C-114BA5D54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158" y="5343822"/>
            <a:ext cx="3714749" cy="8286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hlinkClick r:id="rId5"/>
              </a:rPr>
              <a:t>www.gridstrategiesllc.com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https://windsolaralliance.org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9224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7582</TotalTime>
  <Words>766</Words>
  <Application>Microsoft Office PowerPoint</Application>
  <PresentationFormat>Widescreen</PresentationFormat>
  <Paragraphs>164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State Policy with MOPR  Raab Roundtable April 28, 2020</vt:lpstr>
      <vt:lpstr>MOPR Moving Target</vt:lpstr>
      <vt:lpstr>MOPR versions 1-9 No coherent consensus theory</vt:lpstr>
      <vt:lpstr>MOPR v. 10.0 Still Costly,  Could Reduce Clean Energy, By Design</vt:lpstr>
      <vt:lpstr>Resources Subject to New MOPR by 2030 33 GW unmet RPS demand by 2030, much more by new NJ by 2035 (7500MW Offshore Wind) and VA policies by 2040</vt:lpstr>
      <vt:lpstr>Does FRRexit Help States Achieve Goals?</vt:lpstr>
      <vt:lpstr>Achieving State Clean Energy Objectives  with new MOPR</vt:lpstr>
      <vt:lpstr>Alternative Approaches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Microgrids from an Economic Policy Perspective</dc:title>
  <dc:creator>rgram</dc:creator>
  <cp:lastModifiedBy>Rob Gramlich</cp:lastModifiedBy>
  <cp:revision>1095</cp:revision>
  <cp:lastPrinted>2020-04-28T14:20:08Z</cp:lastPrinted>
  <dcterms:created xsi:type="dcterms:W3CDTF">2017-03-05T15:47:38Z</dcterms:created>
  <dcterms:modified xsi:type="dcterms:W3CDTF">2020-04-28T14:29:55Z</dcterms:modified>
</cp:coreProperties>
</file>